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nva Sans Bold" panose="020B0604020202020204" charset="0"/>
      <p:regular r:id="rId11"/>
    </p:embeddedFont>
    <p:embeddedFont>
      <p:font typeface="DM Sans" pitchFamily="2" charset="0"/>
      <p:regular r:id="rId12"/>
    </p:embeddedFont>
    <p:embeddedFont>
      <p:font typeface="DM Sans Bold" charset="0"/>
      <p:regular r:id="rId13"/>
    </p:embeddedFont>
    <p:embeddedFont>
      <p:font typeface="DM Sans Bold Italics" panose="020B0604020202020204" charset="0"/>
      <p:regular r:id="rId14"/>
    </p:embeddedFont>
    <p:embeddedFont>
      <p:font typeface="DM Sans Italics" panose="020B0604020202020204" charset="0"/>
      <p:regular r:id="rId15"/>
    </p:embeddedFont>
    <p:embeddedFont>
      <p:font typeface="Now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466" y="4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image" Target="../media/image7.sv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748409">
            <a:off x="-1871927" y="7973496"/>
            <a:ext cx="6755091" cy="6130246"/>
          </a:xfrm>
          <a:custGeom>
            <a:avLst/>
            <a:gdLst/>
            <a:ahLst/>
            <a:cxnLst/>
            <a:rect l="l" t="t" r="r" b="b"/>
            <a:pathLst>
              <a:path w="6755091" h="6130246">
                <a:moveTo>
                  <a:pt x="0" y="0"/>
                </a:moveTo>
                <a:lnTo>
                  <a:pt x="6755092" y="0"/>
                </a:lnTo>
                <a:lnTo>
                  <a:pt x="6755092" y="6130246"/>
                </a:lnTo>
                <a:lnTo>
                  <a:pt x="0" y="6130246"/>
                </a:lnTo>
                <a:lnTo>
                  <a:pt x="0" y="0"/>
                </a:lnTo>
                <a:close/>
              </a:path>
            </a:pathLst>
          </a:custGeom>
          <a:blipFill>
            <a:blip r:embed="rId3"/>
            <a:stretch>
              <a:fillRect/>
            </a:stretch>
          </a:blipFill>
        </p:spPr>
      </p:sp>
      <p:sp>
        <p:nvSpPr>
          <p:cNvPr id="4" name="Freeform 4"/>
          <p:cNvSpPr/>
          <p:nvPr/>
        </p:nvSpPr>
        <p:spPr>
          <a:xfrm rot="2223819">
            <a:off x="10214960"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rot="-8194833">
            <a:off x="14482979" y="8370874"/>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grpSp>
        <p:nvGrpSpPr>
          <p:cNvPr id="7" name="Group 7"/>
          <p:cNvGrpSpPr>
            <a:grpSpLocks noChangeAspect="1"/>
          </p:cNvGrpSpPr>
          <p:nvPr/>
        </p:nvGrpSpPr>
        <p:grpSpPr>
          <a:xfrm>
            <a:off x="10617323" y="2022676"/>
            <a:ext cx="5654633" cy="5654633"/>
            <a:chOff x="0" y="0"/>
            <a:chExt cx="14840029" cy="14840029"/>
          </a:xfrm>
        </p:grpSpPr>
        <p:sp>
          <p:nvSpPr>
            <p:cNvPr id="8" name="Freeform 8"/>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048AFF">
                    <a:alpha val="100000"/>
                  </a:srgbClr>
                </a:gs>
                <a:gs pos="100000">
                  <a:srgbClr val="B100E8">
                    <a:alpha val="100000"/>
                  </a:srgbClr>
                </a:gs>
              </a:gsLst>
              <a:lin ang="2100000"/>
            </a:gradFill>
          </p:spPr>
        </p:sp>
        <p:sp>
          <p:nvSpPr>
            <p:cNvPr id="9" name="Freeform 9"/>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id="10" name="Freeform 10"/>
            <p:cNvSpPr/>
            <p:nvPr/>
          </p:nvSpPr>
          <p:spPr>
            <a:xfrm rot="408000">
              <a:off x="118640" y="308374"/>
              <a:ext cx="14602749" cy="14223280"/>
            </a:xfrm>
            <a:custGeom>
              <a:avLst/>
              <a:gdLst/>
              <a:ahLst/>
              <a:cxnLst/>
              <a:rect l="l" t="t" r="r" b="b"/>
              <a:pathLst>
                <a:path w="14602749" h="14223280">
                  <a:moveTo>
                    <a:pt x="6489360" y="301883"/>
                  </a:moveTo>
                  <a:cubicBezTo>
                    <a:pt x="4047912" y="581940"/>
                    <a:pt x="1942924" y="2146906"/>
                    <a:pt x="971462" y="4404198"/>
                  </a:cubicBezTo>
                  <a:cubicBezTo>
                    <a:pt x="0" y="6661488"/>
                    <a:pt x="310573" y="9266031"/>
                    <a:pt x="1785580" y="11231597"/>
                  </a:cubicBezTo>
                  <a:cubicBezTo>
                    <a:pt x="3260587" y="13197165"/>
                    <a:pt x="5674543" y="14223280"/>
                    <a:pt x="8113389" y="13921397"/>
                  </a:cubicBezTo>
                  <a:cubicBezTo>
                    <a:pt x="10554837" y="13641340"/>
                    <a:pt x="12659825" y="12076374"/>
                    <a:pt x="13631288" y="9819082"/>
                  </a:cubicBezTo>
                  <a:cubicBezTo>
                    <a:pt x="14602749" y="7561792"/>
                    <a:pt x="14292176" y="4957249"/>
                    <a:pt x="12817169" y="2991682"/>
                  </a:cubicBezTo>
                  <a:cubicBezTo>
                    <a:pt x="11342162" y="1026115"/>
                    <a:pt x="8928206" y="0"/>
                    <a:pt x="6489360" y="301883"/>
                  </a:cubicBezTo>
                  <a:close/>
                </a:path>
              </a:pathLst>
            </a:custGeom>
            <a:blipFill>
              <a:blip r:embed="rId6"/>
              <a:stretch>
                <a:fillRect l="-50277" t="22" r="-50664" b="22"/>
              </a:stretch>
            </a:blipFill>
          </p:spPr>
        </p:sp>
      </p:grpSp>
      <p:sp>
        <p:nvSpPr>
          <p:cNvPr id="11" name="TextBox 11"/>
          <p:cNvSpPr txBox="1"/>
          <p:nvPr/>
        </p:nvSpPr>
        <p:spPr>
          <a:xfrm>
            <a:off x="1028700" y="3108433"/>
            <a:ext cx="6225693" cy="3330717"/>
          </a:xfrm>
          <a:prstGeom prst="rect">
            <a:avLst/>
          </a:prstGeom>
        </p:spPr>
        <p:txBody>
          <a:bodyPr lIns="0" tIns="0" rIns="0" bIns="0" rtlCol="0" anchor="t">
            <a:spAutoFit/>
          </a:bodyPr>
          <a:lstStyle/>
          <a:p>
            <a:pPr algn="l">
              <a:lnSpc>
                <a:spcPts val="13279"/>
              </a:lnSpc>
            </a:pPr>
            <a:r>
              <a:rPr lang="en-US" sz="9693">
                <a:solidFill>
                  <a:srgbClr val="B100E8"/>
                </a:solidFill>
                <a:latin typeface="Now Bold"/>
              </a:rPr>
              <a:t>PARKING</a:t>
            </a:r>
          </a:p>
          <a:p>
            <a:pPr algn="l">
              <a:lnSpc>
                <a:spcPts val="13279"/>
              </a:lnSpc>
            </a:pPr>
            <a:r>
              <a:rPr lang="en-US" sz="9693">
                <a:solidFill>
                  <a:srgbClr val="B100E8"/>
                </a:solidFill>
                <a:latin typeface="Now Bold"/>
              </a:rPr>
              <a:t>SYSTEM  </a:t>
            </a:r>
          </a:p>
        </p:txBody>
      </p:sp>
      <p:sp>
        <p:nvSpPr>
          <p:cNvPr id="12" name="TextBox 12"/>
          <p:cNvSpPr txBox="1"/>
          <p:nvPr/>
        </p:nvSpPr>
        <p:spPr>
          <a:xfrm>
            <a:off x="759622" y="1332823"/>
            <a:ext cx="8932741" cy="1650403"/>
          </a:xfrm>
          <a:prstGeom prst="rect">
            <a:avLst/>
          </a:prstGeom>
        </p:spPr>
        <p:txBody>
          <a:bodyPr lIns="0" tIns="0" rIns="0" bIns="0" rtlCol="0" anchor="t">
            <a:spAutoFit/>
          </a:bodyPr>
          <a:lstStyle/>
          <a:p>
            <a:pPr algn="l">
              <a:lnSpc>
                <a:spcPts val="13349"/>
              </a:lnSpc>
            </a:pPr>
            <a:r>
              <a:rPr lang="en-US" sz="9603">
                <a:solidFill>
                  <a:srgbClr val="B100E8"/>
                </a:solidFill>
                <a:latin typeface="Now Bold"/>
              </a:rPr>
              <a:t>SMART CAR </a:t>
            </a:r>
          </a:p>
        </p:txBody>
      </p:sp>
      <p:sp>
        <p:nvSpPr>
          <p:cNvPr id="13" name="TextBox 13"/>
          <p:cNvSpPr txBox="1"/>
          <p:nvPr/>
        </p:nvSpPr>
        <p:spPr>
          <a:xfrm>
            <a:off x="4684672" y="8557149"/>
            <a:ext cx="9380073" cy="882655"/>
          </a:xfrm>
          <a:prstGeom prst="rect">
            <a:avLst/>
          </a:prstGeom>
        </p:spPr>
        <p:txBody>
          <a:bodyPr lIns="0" tIns="0" rIns="0" bIns="0" rtlCol="0" anchor="t">
            <a:spAutoFit/>
          </a:bodyPr>
          <a:lstStyle/>
          <a:p>
            <a:pPr algn="l">
              <a:lnSpc>
                <a:spcPts val="3583"/>
              </a:lnSpc>
            </a:pPr>
            <a:r>
              <a:rPr lang="en-US" sz="2913">
                <a:solidFill>
                  <a:srgbClr val="FFFAEB"/>
                </a:solidFill>
                <a:latin typeface="DM Sans Italics"/>
              </a:rPr>
              <a:t>Presented by:  G PRISCILLA RACHEL - 210701196</a:t>
            </a:r>
          </a:p>
          <a:p>
            <a:pPr marL="0" lvl="0" indent="0" algn="l">
              <a:lnSpc>
                <a:spcPts val="3583"/>
              </a:lnSpc>
              <a:spcBef>
                <a:spcPct val="0"/>
              </a:spcBef>
            </a:pPr>
            <a:r>
              <a:rPr lang="en-US" sz="2913">
                <a:solidFill>
                  <a:srgbClr val="FFFAEB"/>
                </a:solidFill>
                <a:latin typeface="DM Sans Italics"/>
              </a:rPr>
              <a:t>                        J RACHEL SHERIN - 210701200</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1511"/>
        </a:solidFill>
        <a:effectLst/>
      </p:bgPr>
    </p:bg>
    <p:spTree>
      <p:nvGrpSpPr>
        <p:cNvPr id="1" name=""/>
        <p:cNvGrpSpPr/>
        <p:nvPr/>
      </p:nvGrpSpPr>
      <p:grpSpPr>
        <a:xfrm>
          <a:off x="0" y="0"/>
          <a:ext cx="0" cy="0"/>
          <a:chOff x="0" y="0"/>
          <a:chExt cx="0" cy="0"/>
        </a:xfrm>
      </p:grpSpPr>
      <p:sp>
        <p:nvSpPr>
          <p:cNvPr id="2" name="Freeform 2"/>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2"/>
            <a:stretch>
              <a:fillRect/>
            </a:stretch>
          </a:blipFill>
        </p:spPr>
      </p:sp>
      <p:grpSp>
        <p:nvGrpSpPr>
          <p:cNvPr id="3" name="Group 3"/>
          <p:cNvGrpSpPr/>
          <p:nvPr/>
        </p:nvGrpSpPr>
        <p:grpSpPr>
          <a:xfrm>
            <a:off x="5971740" y="1648649"/>
            <a:ext cx="6190050" cy="7194239"/>
            <a:chOff x="0" y="0"/>
            <a:chExt cx="1630301" cy="1894779"/>
          </a:xfrm>
        </p:grpSpPr>
        <p:sp>
          <p:nvSpPr>
            <p:cNvPr id="4" name="Freeform 4"/>
            <p:cNvSpPr/>
            <p:nvPr/>
          </p:nvSpPr>
          <p:spPr>
            <a:xfrm>
              <a:off x="0" y="0"/>
              <a:ext cx="1630301" cy="1894779"/>
            </a:xfrm>
            <a:custGeom>
              <a:avLst/>
              <a:gdLst/>
              <a:ahLst/>
              <a:cxnLst/>
              <a:rect l="l" t="t" r="r" b="b"/>
              <a:pathLst>
                <a:path w="1630301" h="1894779">
                  <a:moveTo>
                    <a:pt x="0" y="0"/>
                  </a:moveTo>
                  <a:lnTo>
                    <a:pt x="1630301" y="0"/>
                  </a:lnTo>
                  <a:lnTo>
                    <a:pt x="1630301" y="1894779"/>
                  </a:lnTo>
                  <a:lnTo>
                    <a:pt x="0" y="1894779"/>
                  </a:lnTo>
                  <a:close/>
                </a:path>
              </a:pathLst>
            </a:custGeom>
            <a:solidFill>
              <a:srgbClr val="000000">
                <a:alpha val="0"/>
              </a:srgbClr>
            </a:solidFill>
            <a:ln w="38100" cap="sq">
              <a:solidFill>
                <a:srgbClr val="048AFF"/>
              </a:solidFill>
              <a:prstDash val="solid"/>
              <a:miter/>
            </a:ln>
          </p:spPr>
        </p:sp>
        <p:sp>
          <p:nvSpPr>
            <p:cNvPr id="5" name="TextBox 5"/>
            <p:cNvSpPr txBox="1"/>
            <p:nvPr/>
          </p:nvSpPr>
          <p:spPr>
            <a:xfrm>
              <a:off x="0" y="-9525"/>
              <a:ext cx="1630301" cy="1904304"/>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6615681" y="3391812"/>
            <a:ext cx="5056638" cy="4544426"/>
          </a:xfrm>
          <a:prstGeom prst="rect">
            <a:avLst/>
          </a:prstGeom>
        </p:spPr>
        <p:txBody>
          <a:bodyPr lIns="0" tIns="0" rIns="0" bIns="0" rtlCol="0" anchor="t">
            <a:spAutoFit/>
          </a:bodyPr>
          <a:lstStyle/>
          <a:p>
            <a:pPr marL="698567" lvl="1" indent="-349284" algn="l">
              <a:lnSpc>
                <a:spcPts val="5047"/>
              </a:lnSpc>
              <a:buFont typeface="Arial"/>
              <a:buChar char="•"/>
            </a:pPr>
            <a:r>
              <a:rPr lang="en-US" sz="3235">
                <a:solidFill>
                  <a:srgbClr val="FFFAEB"/>
                </a:solidFill>
                <a:latin typeface="DM Sans Italics"/>
              </a:rPr>
              <a:t>Introduction </a:t>
            </a:r>
          </a:p>
          <a:p>
            <a:pPr marL="698567" lvl="1" indent="-349284" algn="l">
              <a:lnSpc>
                <a:spcPts val="5047"/>
              </a:lnSpc>
              <a:buFont typeface="Arial"/>
              <a:buChar char="•"/>
            </a:pPr>
            <a:r>
              <a:rPr lang="en-US" sz="3235">
                <a:solidFill>
                  <a:srgbClr val="FFFAEB"/>
                </a:solidFill>
                <a:latin typeface="DM Sans Italics"/>
              </a:rPr>
              <a:t>Purpose of the Project </a:t>
            </a:r>
          </a:p>
          <a:p>
            <a:pPr marL="698567" lvl="1" indent="-349284" algn="l">
              <a:lnSpc>
                <a:spcPts val="5047"/>
              </a:lnSpc>
              <a:buFont typeface="Arial"/>
              <a:buChar char="•"/>
            </a:pPr>
            <a:r>
              <a:rPr lang="en-US" sz="3235">
                <a:solidFill>
                  <a:srgbClr val="FFFAEB"/>
                </a:solidFill>
                <a:latin typeface="DM Sans Italics"/>
              </a:rPr>
              <a:t>Circuit Diagram </a:t>
            </a:r>
          </a:p>
          <a:p>
            <a:pPr marL="698567" lvl="1" indent="-349284" algn="l">
              <a:lnSpc>
                <a:spcPts val="5047"/>
              </a:lnSpc>
              <a:buFont typeface="Arial"/>
              <a:buChar char="•"/>
            </a:pPr>
            <a:r>
              <a:rPr lang="en-US" sz="3235">
                <a:solidFill>
                  <a:srgbClr val="FFFAEB"/>
                </a:solidFill>
                <a:latin typeface="DM Sans Italics"/>
              </a:rPr>
              <a:t>Results</a:t>
            </a:r>
          </a:p>
          <a:p>
            <a:pPr marL="769628" lvl="1" indent="-384814" algn="l">
              <a:lnSpc>
                <a:spcPts val="5560"/>
              </a:lnSpc>
              <a:buFont typeface="Arial"/>
              <a:buChar char="•"/>
            </a:pPr>
            <a:r>
              <a:rPr lang="en-US" sz="3564">
                <a:solidFill>
                  <a:srgbClr val="FFFAEB"/>
                </a:solidFill>
                <a:latin typeface="DM Sans Italics"/>
              </a:rPr>
              <a:t>Conclusion and Future scope </a:t>
            </a:r>
          </a:p>
          <a:p>
            <a:pPr algn="l">
              <a:lnSpc>
                <a:spcPts val="5047"/>
              </a:lnSpc>
            </a:pPr>
            <a:endParaRPr lang="en-US" sz="3564">
              <a:solidFill>
                <a:srgbClr val="FFFAEB"/>
              </a:solidFill>
              <a:latin typeface="DM Sans Italics"/>
            </a:endParaRPr>
          </a:p>
        </p:txBody>
      </p:sp>
      <p:sp>
        <p:nvSpPr>
          <p:cNvPr id="8" name="TextBox 8"/>
          <p:cNvSpPr txBox="1"/>
          <p:nvPr/>
        </p:nvSpPr>
        <p:spPr>
          <a:xfrm>
            <a:off x="6728644" y="1794630"/>
            <a:ext cx="4830711" cy="775160"/>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9" name="Group 9"/>
          <p:cNvGrpSpPr/>
          <p:nvPr/>
        </p:nvGrpSpPr>
        <p:grpSpPr>
          <a:xfrm>
            <a:off x="16017180" y="-1431186"/>
            <a:ext cx="3656258" cy="365625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AutoShape 12"/>
          <p:cNvSpPr/>
          <p:nvPr/>
        </p:nvSpPr>
        <p:spPr>
          <a:xfrm>
            <a:off x="6085397" y="2796124"/>
            <a:ext cx="6076393" cy="0"/>
          </a:xfrm>
          <a:prstGeom prst="line">
            <a:avLst/>
          </a:prstGeom>
          <a:ln w="38100" cap="flat">
            <a:solidFill>
              <a:srgbClr val="048AFF"/>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sp>
      <p:grpSp>
        <p:nvGrpSpPr>
          <p:cNvPr id="4" name="Group 4"/>
          <p:cNvGrpSpPr>
            <a:grpSpLocks noChangeAspect="1"/>
          </p:cNvGrpSpPr>
          <p:nvPr/>
        </p:nvGrpSpPr>
        <p:grpSpPr>
          <a:xfrm>
            <a:off x="9589607" y="-113373"/>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49501" r="-49501"/>
              </a:stretch>
            </a:blipFill>
          </p:spPr>
        </p:sp>
      </p:gr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sp>
      <p:sp>
        <p:nvSpPr>
          <p:cNvPr id="7" name="TextBox 7"/>
          <p:cNvSpPr txBox="1"/>
          <p:nvPr/>
        </p:nvSpPr>
        <p:spPr>
          <a:xfrm>
            <a:off x="842415" y="3226081"/>
            <a:ext cx="9137576" cy="5994119"/>
          </a:xfrm>
          <a:prstGeom prst="rect">
            <a:avLst/>
          </a:prstGeom>
        </p:spPr>
        <p:txBody>
          <a:bodyPr lIns="0" tIns="0" rIns="0" bIns="0" rtlCol="0" anchor="t">
            <a:spAutoFit/>
          </a:bodyPr>
          <a:lstStyle/>
          <a:p>
            <a:pPr marL="786330" lvl="1" indent="-393165" algn="l">
              <a:lnSpc>
                <a:spcPts val="5317"/>
              </a:lnSpc>
              <a:buFont typeface="Arial"/>
              <a:buChar char="•"/>
            </a:pPr>
            <a:r>
              <a:rPr lang="en-US" sz="3642">
                <a:solidFill>
                  <a:srgbClr val="B100E8"/>
                </a:solidFill>
                <a:latin typeface="DM Sans Semi-Bold"/>
              </a:rPr>
              <a:t>Smart Car Parking System Using IoT</a:t>
            </a:r>
            <a:r>
              <a:rPr lang="en-US" sz="3642">
                <a:solidFill>
                  <a:srgbClr val="B100E8"/>
                </a:solidFill>
                <a:latin typeface="DM Sans"/>
              </a:rPr>
              <a:t>:</a:t>
            </a:r>
          </a:p>
          <a:p>
            <a:pPr algn="ctr">
              <a:lnSpc>
                <a:spcPts val="3691"/>
              </a:lnSpc>
            </a:pPr>
            <a:r>
              <a:rPr lang="en-US" sz="2528">
                <a:solidFill>
                  <a:srgbClr val="FFFFFF"/>
                </a:solidFill>
                <a:latin typeface="DM Sans"/>
              </a:rPr>
              <a:t>      This project involves the design and implementation of a smart car parking system that leverages Internet of Things (IoT) technologies to enhance urban parking management. </a:t>
            </a:r>
          </a:p>
          <a:p>
            <a:pPr algn="l">
              <a:lnSpc>
                <a:spcPts val="3691"/>
              </a:lnSpc>
            </a:pPr>
            <a:endParaRPr lang="en-US" sz="2528">
              <a:solidFill>
                <a:srgbClr val="FFFFFF"/>
              </a:solidFill>
              <a:latin typeface="DM Sans"/>
            </a:endParaRPr>
          </a:p>
          <a:p>
            <a:pPr marL="789216" lvl="1" indent="-394608" algn="l">
              <a:lnSpc>
                <a:spcPts val="5336"/>
              </a:lnSpc>
              <a:buFont typeface="Arial"/>
              <a:buChar char="•"/>
            </a:pPr>
            <a:r>
              <a:rPr lang="en-US" sz="3655">
                <a:solidFill>
                  <a:srgbClr val="B100E8"/>
                </a:solidFill>
                <a:latin typeface="DM Sans Bold"/>
              </a:rPr>
              <a:t>Efficiency and Convenience:</a:t>
            </a:r>
          </a:p>
          <a:p>
            <a:pPr algn="ctr">
              <a:lnSpc>
                <a:spcPts val="3691"/>
              </a:lnSpc>
            </a:pPr>
            <a:r>
              <a:rPr lang="en-US" sz="2528">
                <a:solidFill>
                  <a:srgbClr val="FFFFFF"/>
                </a:solidFill>
                <a:latin typeface="DM Sans"/>
              </a:rPr>
              <a:t>   The system provides real-time updates on parking slot availability via an LCD display and automates entry and exit barriers, significantly reducing search time for drivers, alleviating traffic congestion, and optimizing space utilization in parking facilities.</a:t>
            </a:r>
          </a:p>
          <a:p>
            <a:pPr marL="545958" lvl="1" indent="-272979" algn="l">
              <a:lnSpc>
                <a:spcPts val="3691"/>
              </a:lnSpc>
              <a:buFont typeface="Arial"/>
              <a:buChar char="•"/>
            </a:pPr>
            <a:endParaRPr lang="en-US" sz="2528">
              <a:solidFill>
                <a:srgbClr val="FFFFFF"/>
              </a:solidFill>
              <a:latin typeface="DM Sans"/>
            </a:endParaRPr>
          </a:p>
        </p:txBody>
      </p:sp>
      <p:sp>
        <p:nvSpPr>
          <p:cNvPr id="8" name="Freeform 8"/>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a:stretch>
          </a:blipFill>
        </p:spPr>
      </p:sp>
      <p:sp>
        <p:nvSpPr>
          <p:cNvPr id="9" name="Freeform 9"/>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sp>
      <p:sp>
        <p:nvSpPr>
          <p:cNvPr id="10" name="TextBox 10"/>
          <p:cNvSpPr txBox="1"/>
          <p:nvPr/>
        </p:nvSpPr>
        <p:spPr>
          <a:xfrm>
            <a:off x="588421" y="1456203"/>
            <a:ext cx="7439059" cy="1176036"/>
          </a:xfrm>
          <a:prstGeom prst="rect">
            <a:avLst/>
          </a:prstGeom>
        </p:spPr>
        <p:txBody>
          <a:bodyPr lIns="0" tIns="0" rIns="0" bIns="0" rtlCol="0" anchor="t">
            <a:spAutoFit/>
          </a:bodyPr>
          <a:lstStyle/>
          <a:p>
            <a:pPr algn="l">
              <a:lnSpc>
                <a:spcPts val="9509"/>
              </a:lnSpc>
            </a:pPr>
            <a:r>
              <a:rPr lang="en-US" sz="6841">
                <a:solidFill>
                  <a:srgbClr val="B100E8"/>
                </a:solidFill>
                <a:latin typeface="Now Bold"/>
              </a:rPr>
              <a:t>INTRODUCTION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0" y="4797527"/>
            <a:ext cx="18288000" cy="6124395"/>
            <a:chOff x="0" y="0"/>
            <a:chExt cx="4816593" cy="1613009"/>
          </a:xfrm>
        </p:grpSpPr>
        <p:sp>
          <p:nvSpPr>
            <p:cNvPr id="4" name="Freeform 4"/>
            <p:cNvSpPr/>
            <p:nvPr/>
          </p:nvSpPr>
          <p:spPr>
            <a:xfrm>
              <a:off x="0" y="0"/>
              <a:ext cx="4816592" cy="1613009"/>
            </a:xfrm>
            <a:custGeom>
              <a:avLst/>
              <a:gdLst/>
              <a:ahLst/>
              <a:cxnLst/>
              <a:rect l="l" t="t" r="r" b="b"/>
              <a:pathLst>
                <a:path w="4816592" h="1613009">
                  <a:moveTo>
                    <a:pt x="0" y="0"/>
                  </a:moveTo>
                  <a:lnTo>
                    <a:pt x="4816592" y="0"/>
                  </a:lnTo>
                  <a:lnTo>
                    <a:pt x="4816592" y="1613009"/>
                  </a:lnTo>
                  <a:lnTo>
                    <a:pt x="0" y="1613009"/>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4816593" cy="1622534"/>
            </a:xfrm>
            <a:prstGeom prst="rect">
              <a:avLst/>
            </a:prstGeom>
          </p:spPr>
          <p:txBody>
            <a:bodyPr lIns="50800" tIns="50800" rIns="50800" bIns="50800" rtlCol="0" anchor="ctr"/>
            <a:lstStyle/>
            <a:p>
              <a:pPr algn="ctr">
                <a:lnSpc>
                  <a:spcPts val="3131"/>
                </a:lnSpc>
              </a:pPr>
              <a:endParaRPr/>
            </a:p>
          </p:txBody>
        </p:sp>
      </p:grpSp>
      <p:grpSp>
        <p:nvGrpSpPr>
          <p:cNvPr id="6" name="Group 6"/>
          <p:cNvGrpSpPr>
            <a:grpSpLocks noChangeAspect="1"/>
          </p:cNvGrpSpPr>
          <p:nvPr/>
        </p:nvGrpSpPr>
        <p:grpSpPr>
          <a:xfrm>
            <a:off x="1163765" y="3614309"/>
            <a:ext cx="3058383" cy="3058383"/>
            <a:chOff x="0" y="0"/>
            <a:chExt cx="6350000" cy="6350000"/>
          </a:xfrm>
        </p:grpSpPr>
        <p:sp>
          <p:nvSpPr>
            <p:cNvPr id="7" name="Freeform 7"/>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26651" r="-26651"/>
              </a:stretch>
            </a:blipFill>
          </p:spPr>
        </p:sp>
        <p:sp>
          <p:nvSpPr>
            <p:cNvPr id="8" name="Freeform 8"/>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9" name="AutoShape 9"/>
          <p:cNvSpPr/>
          <p:nvPr/>
        </p:nvSpPr>
        <p:spPr>
          <a:xfrm>
            <a:off x="4822223" y="5143500"/>
            <a:ext cx="0" cy="3893203"/>
          </a:xfrm>
          <a:prstGeom prst="line">
            <a:avLst/>
          </a:prstGeom>
          <a:ln w="76200" cap="rnd">
            <a:solidFill>
              <a:srgbClr val="04001E"/>
            </a:solidFill>
            <a:prstDash val="solid"/>
            <a:headEnd type="none" w="sm" len="sm"/>
            <a:tailEnd type="none" w="sm" len="sm"/>
          </a:ln>
        </p:spPr>
      </p:sp>
      <p:grpSp>
        <p:nvGrpSpPr>
          <p:cNvPr id="10" name="Group 10"/>
          <p:cNvGrpSpPr>
            <a:grpSpLocks noChangeAspect="1"/>
          </p:cNvGrpSpPr>
          <p:nvPr/>
        </p:nvGrpSpPr>
        <p:grpSpPr>
          <a:xfrm>
            <a:off x="5654464" y="3509328"/>
            <a:ext cx="2878546" cy="2878546"/>
            <a:chOff x="0" y="0"/>
            <a:chExt cx="6350000" cy="6350000"/>
          </a:xfrm>
        </p:grpSpPr>
        <p:sp>
          <p:nvSpPr>
            <p:cNvPr id="11" name="Freeform 11"/>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8723" t="-7584" r="-8723"/>
              </a:stretch>
            </a:blipFill>
          </p:spPr>
        </p:sp>
        <p:sp>
          <p:nvSpPr>
            <p:cNvPr id="12" name="Freeform 12"/>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13" name="AutoShape 13"/>
          <p:cNvSpPr/>
          <p:nvPr/>
        </p:nvSpPr>
        <p:spPr>
          <a:xfrm>
            <a:off x="9220333" y="5143500"/>
            <a:ext cx="0" cy="3893203"/>
          </a:xfrm>
          <a:prstGeom prst="line">
            <a:avLst/>
          </a:prstGeom>
          <a:ln w="76200" cap="rnd">
            <a:solidFill>
              <a:srgbClr val="04001E"/>
            </a:solidFill>
            <a:prstDash val="solid"/>
            <a:headEnd type="none" w="sm" len="sm"/>
            <a:tailEnd type="none" w="sm" len="sm"/>
          </a:ln>
        </p:spPr>
      </p:sp>
      <p:sp>
        <p:nvSpPr>
          <p:cNvPr id="14" name="AutoShape 14"/>
          <p:cNvSpPr/>
          <p:nvPr/>
        </p:nvSpPr>
        <p:spPr>
          <a:xfrm>
            <a:off x="13464425" y="5143500"/>
            <a:ext cx="0" cy="3893203"/>
          </a:xfrm>
          <a:prstGeom prst="line">
            <a:avLst/>
          </a:prstGeom>
          <a:ln w="76200" cap="rnd">
            <a:solidFill>
              <a:srgbClr val="04001E"/>
            </a:solidFill>
            <a:prstDash val="solid"/>
            <a:headEnd type="none" w="sm" len="sm"/>
            <a:tailEnd type="none" w="sm" len="sm"/>
          </a:ln>
        </p:spPr>
      </p:sp>
      <p:grpSp>
        <p:nvGrpSpPr>
          <p:cNvPr id="15" name="Group 15"/>
          <p:cNvGrpSpPr>
            <a:grpSpLocks noChangeAspect="1"/>
          </p:cNvGrpSpPr>
          <p:nvPr/>
        </p:nvGrpSpPr>
        <p:grpSpPr>
          <a:xfrm>
            <a:off x="14229608" y="3509328"/>
            <a:ext cx="2878546" cy="2878546"/>
            <a:chOff x="0" y="0"/>
            <a:chExt cx="6350000" cy="6350000"/>
          </a:xfrm>
        </p:grpSpPr>
        <p:sp>
          <p:nvSpPr>
            <p:cNvPr id="16" name="Freeform 16"/>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13090" t="-4687" r="-13090"/>
              </a:stretch>
            </a:blipFill>
          </p:spPr>
        </p:sp>
        <p:sp>
          <p:nvSpPr>
            <p:cNvPr id="17" name="Freeform 17"/>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grpSp>
        <p:nvGrpSpPr>
          <p:cNvPr id="18" name="Group 18"/>
          <p:cNvGrpSpPr>
            <a:grpSpLocks noChangeAspect="1"/>
          </p:cNvGrpSpPr>
          <p:nvPr/>
        </p:nvGrpSpPr>
        <p:grpSpPr>
          <a:xfrm>
            <a:off x="10127715" y="3509328"/>
            <a:ext cx="2878546" cy="2878546"/>
            <a:chOff x="0" y="0"/>
            <a:chExt cx="6350000" cy="6350000"/>
          </a:xfrm>
        </p:grpSpPr>
        <p:sp>
          <p:nvSpPr>
            <p:cNvPr id="19" name="Freeform 19"/>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24984" r="-24984"/>
              </a:stretch>
            </a:blipFill>
          </p:spPr>
        </p:sp>
        <p:sp>
          <p:nvSpPr>
            <p:cNvPr id="20" name="Freeform 20"/>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grpSp>
      <p:sp>
        <p:nvSpPr>
          <p:cNvPr id="21" name="TextBox 21"/>
          <p:cNvSpPr txBox="1"/>
          <p:nvPr/>
        </p:nvSpPr>
        <p:spPr>
          <a:xfrm>
            <a:off x="3557943" y="489231"/>
            <a:ext cx="10883558" cy="983493"/>
          </a:xfrm>
          <a:prstGeom prst="rect">
            <a:avLst/>
          </a:prstGeom>
        </p:spPr>
        <p:txBody>
          <a:bodyPr lIns="0" tIns="0" rIns="0" bIns="0" rtlCol="0" anchor="t">
            <a:spAutoFit/>
          </a:bodyPr>
          <a:lstStyle/>
          <a:p>
            <a:pPr marL="0" lvl="0" indent="0" algn="ctr">
              <a:lnSpc>
                <a:spcPts val="7981"/>
              </a:lnSpc>
              <a:spcBef>
                <a:spcPct val="0"/>
              </a:spcBef>
            </a:pPr>
            <a:r>
              <a:rPr lang="en-US" sz="5741">
                <a:solidFill>
                  <a:srgbClr val="B100E8"/>
                </a:solidFill>
                <a:latin typeface="Now Bold"/>
              </a:rPr>
              <a:t>COMPONENTS USED</a:t>
            </a:r>
          </a:p>
        </p:txBody>
      </p:sp>
      <p:sp>
        <p:nvSpPr>
          <p:cNvPr id="22" name="TextBox 22"/>
          <p:cNvSpPr txBox="1"/>
          <p:nvPr/>
        </p:nvSpPr>
        <p:spPr>
          <a:xfrm>
            <a:off x="1344666" y="1987074"/>
            <a:ext cx="2759761" cy="1366398"/>
          </a:xfrm>
          <a:prstGeom prst="rect">
            <a:avLst/>
          </a:prstGeom>
        </p:spPr>
        <p:txBody>
          <a:bodyPr lIns="0" tIns="0" rIns="0" bIns="0" rtlCol="0" anchor="t">
            <a:spAutoFit/>
          </a:bodyPr>
          <a:lstStyle/>
          <a:p>
            <a:pPr algn="ctr">
              <a:lnSpc>
                <a:spcPts val="5469"/>
              </a:lnSpc>
            </a:pPr>
            <a:r>
              <a:rPr lang="en-US" sz="3934">
                <a:solidFill>
                  <a:srgbClr val="B100E8"/>
                </a:solidFill>
                <a:latin typeface="Now Bold"/>
              </a:rPr>
              <a:t>Arduino Uno </a:t>
            </a:r>
          </a:p>
        </p:txBody>
      </p:sp>
      <p:sp>
        <p:nvSpPr>
          <p:cNvPr id="23" name="TextBox 23"/>
          <p:cNvSpPr txBox="1"/>
          <p:nvPr/>
        </p:nvSpPr>
        <p:spPr>
          <a:xfrm>
            <a:off x="738924" y="6800337"/>
            <a:ext cx="3833166" cy="2885907"/>
          </a:xfrm>
          <a:prstGeom prst="rect">
            <a:avLst/>
          </a:prstGeom>
        </p:spPr>
        <p:txBody>
          <a:bodyPr lIns="0" tIns="0" rIns="0" bIns="0" rtlCol="0" anchor="t">
            <a:spAutoFit/>
          </a:bodyPr>
          <a:lstStyle/>
          <a:p>
            <a:pPr algn="ctr">
              <a:lnSpc>
                <a:spcPts val="3275"/>
              </a:lnSpc>
            </a:pPr>
            <a:r>
              <a:rPr lang="en-US" sz="2243">
                <a:solidFill>
                  <a:srgbClr val="FFFFFF"/>
                </a:solidFill>
                <a:latin typeface="DM Sans"/>
              </a:rPr>
              <a:t> The Arduino microcontroller serves as the brain of the system. It processes input data from various sensors, controls the display and servomotors, and manages overall system operations.</a:t>
            </a:r>
          </a:p>
        </p:txBody>
      </p:sp>
      <p:sp>
        <p:nvSpPr>
          <p:cNvPr id="24" name="TextBox 24"/>
          <p:cNvSpPr txBox="1"/>
          <p:nvPr/>
        </p:nvSpPr>
        <p:spPr>
          <a:xfrm>
            <a:off x="5099469" y="6800337"/>
            <a:ext cx="3988534" cy="2569065"/>
          </a:xfrm>
          <a:prstGeom prst="rect">
            <a:avLst/>
          </a:prstGeom>
        </p:spPr>
        <p:txBody>
          <a:bodyPr lIns="0" tIns="0" rIns="0" bIns="0" rtlCol="0" anchor="t">
            <a:spAutoFit/>
          </a:bodyPr>
          <a:lstStyle/>
          <a:p>
            <a:pPr algn="ctr">
              <a:lnSpc>
                <a:spcPts val="3408"/>
              </a:lnSpc>
            </a:pPr>
            <a:r>
              <a:rPr lang="en-US" sz="2334">
                <a:solidFill>
                  <a:srgbClr val="FFFFFF"/>
                </a:solidFill>
                <a:latin typeface="DM Sans"/>
              </a:rPr>
              <a:t>IR sensors detect the entry  or exit  of vehicles in the  parking area . They emit infrared light and detect the reflected signal to determine the entry and exit of vehicles</a:t>
            </a:r>
          </a:p>
        </p:txBody>
      </p:sp>
      <p:sp>
        <p:nvSpPr>
          <p:cNvPr id="25" name="TextBox 25"/>
          <p:cNvSpPr txBox="1"/>
          <p:nvPr/>
        </p:nvSpPr>
        <p:spPr>
          <a:xfrm>
            <a:off x="9669550" y="6656045"/>
            <a:ext cx="3794875" cy="2857650"/>
          </a:xfrm>
          <a:prstGeom prst="rect">
            <a:avLst/>
          </a:prstGeom>
        </p:spPr>
        <p:txBody>
          <a:bodyPr lIns="0" tIns="0" rIns="0" bIns="0" rtlCol="0" anchor="t">
            <a:spAutoFit/>
          </a:bodyPr>
          <a:lstStyle/>
          <a:p>
            <a:pPr algn="ctr">
              <a:lnSpc>
                <a:spcPts val="3242"/>
              </a:lnSpc>
            </a:pPr>
            <a:r>
              <a:rPr lang="en-US" sz="2221">
                <a:solidFill>
                  <a:srgbClr val="FFFFFF"/>
                </a:solidFill>
                <a:latin typeface="DM Sans"/>
              </a:rPr>
              <a:t>The LCD display provides real-time information on the number of available parking slots to drivers entering the facility. This helps in reducing search time and improving user convenience.</a:t>
            </a:r>
          </a:p>
        </p:txBody>
      </p:sp>
      <p:sp>
        <p:nvSpPr>
          <p:cNvPr id="26" name="TextBox 26"/>
          <p:cNvSpPr txBox="1"/>
          <p:nvPr/>
        </p:nvSpPr>
        <p:spPr>
          <a:xfrm>
            <a:off x="13913642" y="6819387"/>
            <a:ext cx="3345658" cy="2507092"/>
          </a:xfrm>
          <a:prstGeom prst="rect">
            <a:avLst/>
          </a:prstGeom>
        </p:spPr>
        <p:txBody>
          <a:bodyPr lIns="0" tIns="0" rIns="0" bIns="0" rtlCol="0" anchor="t">
            <a:spAutoFit/>
          </a:bodyPr>
          <a:lstStyle/>
          <a:p>
            <a:pPr algn="ctr">
              <a:lnSpc>
                <a:spcPts val="2858"/>
              </a:lnSpc>
            </a:pPr>
            <a:r>
              <a:rPr lang="en-US" sz="1958">
                <a:solidFill>
                  <a:srgbClr val="FFFFFF"/>
                </a:solidFill>
                <a:latin typeface="DM Sans"/>
              </a:rPr>
              <a:t>Servomotors control the barriers or gates at the entrance and exit of the parking facility. They receive signals from the Arduino to open or close based on parking slot availability.</a:t>
            </a:r>
          </a:p>
        </p:txBody>
      </p:sp>
      <p:sp>
        <p:nvSpPr>
          <p:cNvPr id="27" name="TextBox 27"/>
          <p:cNvSpPr txBox="1"/>
          <p:nvPr/>
        </p:nvSpPr>
        <p:spPr>
          <a:xfrm>
            <a:off x="5654464" y="2317488"/>
            <a:ext cx="2811488" cy="705569"/>
          </a:xfrm>
          <a:prstGeom prst="rect">
            <a:avLst/>
          </a:prstGeom>
        </p:spPr>
        <p:txBody>
          <a:bodyPr lIns="0" tIns="0" rIns="0" bIns="0" rtlCol="0" anchor="t">
            <a:spAutoFit/>
          </a:bodyPr>
          <a:lstStyle/>
          <a:p>
            <a:pPr algn="ctr">
              <a:lnSpc>
                <a:spcPts val="5743"/>
              </a:lnSpc>
            </a:pPr>
            <a:r>
              <a:rPr lang="en-US" sz="4131">
                <a:solidFill>
                  <a:srgbClr val="B100E8"/>
                </a:solidFill>
                <a:latin typeface="Now Bold"/>
              </a:rPr>
              <a:t>IR Sensors </a:t>
            </a:r>
          </a:p>
        </p:txBody>
      </p:sp>
      <p:sp>
        <p:nvSpPr>
          <p:cNvPr id="28" name="TextBox 28"/>
          <p:cNvSpPr txBox="1"/>
          <p:nvPr/>
        </p:nvSpPr>
        <p:spPr>
          <a:xfrm>
            <a:off x="10316332" y="2539301"/>
            <a:ext cx="2277319" cy="483756"/>
          </a:xfrm>
          <a:prstGeom prst="rect">
            <a:avLst/>
          </a:prstGeom>
        </p:spPr>
        <p:txBody>
          <a:bodyPr lIns="0" tIns="0" rIns="0" bIns="0" rtlCol="0" anchor="t">
            <a:spAutoFit/>
          </a:bodyPr>
          <a:lstStyle/>
          <a:p>
            <a:pPr algn="ctr">
              <a:lnSpc>
                <a:spcPts val="3957"/>
              </a:lnSpc>
            </a:pPr>
            <a:r>
              <a:rPr lang="en-US" sz="2846">
                <a:solidFill>
                  <a:srgbClr val="B100E8"/>
                </a:solidFill>
                <a:latin typeface="Now Bold"/>
              </a:rPr>
              <a:t>LCD Display </a:t>
            </a:r>
          </a:p>
        </p:txBody>
      </p:sp>
      <p:sp>
        <p:nvSpPr>
          <p:cNvPr id="29" name="TextBox 29"/>
          <p:cNvSpPr txBox="1"/>
          <p:nvPr/>
        </p:nvSpPr>
        <p:spPr>
          <a:xfrm>
            <a:off x="14441501" y="2336538"/>
            <a:ext cx="2277319" cy="1014743"/>
          </a:xfrm>
          <a:prstGeom prst="rect">
            <a:avLst/>
          </a:prstGeom>
        </p:spPr>
        <p:txBody>
          <a:bodyPr lIns="0" tIns="0" rIns="0" bIns="0" rtlCol="0" anchor="t">
            <a:spAutoFit/>
          </a:bodyPr>
          <a:lstStyle/>
          <a:p>
            <a:pPr algn="ctr">
              <a:lnSpc>
                <a:spcPts val="4096"/>
              </a:lnSpc>
            </a:pPr>
            <a:r>
              <a:rPr lang="en-US" sz="2946">
                <a:solidFill>
                  <a:srgbClr val="B100E8"/>
                </a:solidFill>
                <a:latin typeface="Now Bold"/>
              </a:rPr>
              <a:t>Servo Motor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grpSp>
        <p:nvGrpSpPr>
          <p:cNvPr id="3" name="Group 3"/>
          <p:cNvGrpSpPr/>
          <p:nvPr/>
        </p:nvGrpSpPr>
        <p:grpSpPr>
          <a:xfrm>
            <a:off x="-1041088" y="0"/>
            <a:ext cx="6782652" cy="10287000"/>
            <a:chOff x="0" y="0"/>
            <a:chExt cx="1786377" cy="2709333"/>
          </a:xfrm>
        </p:grpSpPr>
        <p:sp>
          <p:nvSpPr>
            <p:cNvPr id="4" name="Freeform 4"/>
            <p:cNvSpPr/>
            <p:nvPr/>
          </p:nvSpPr>
          <p:spPr>
            <a:xfrm>
              <a:off x="0" y="0"/>
              <a:ext cx="1786377" cy="2709333"/>
            </a:xfrm>
            <a:custGeom>
              <a:avLst/>
              <a:gdLst/>
              <a:ahLst/>
              <a:cxnLst/>
              <a:rect l="l" t="t" r="r" b="b"/>
              <a:pathLst>
                <a:path w="1786377" h="2709333">
                  <a:moveTo>
                    <a:pt x="0" y="0"/>
                  </a:moveTo>
                  <a:lnTo>
                    <a:pt x="1786377" y="0"/>
                  </a:lnTo>
                  <a:lnTo>
                    <a:pt x="1786377" y="2709333"/>
                  </a:lnTo>
                  <a:lnTo>
                    <a:pt x="0" y="2709333"/>
                  </a:ln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sp>
        <p:sp>
          <p:nvSpPr>
            <p:cNvPr id="5" name="TextBox 5"/>
            <p:cNvSpPr txBox="1"/>
            <p:nvPr/>
          </p:nvSpPr>
          <p:spPr>
            <a:xfrm>
              <a:off x="0" y="-9525"/>
              <a:ext cx="1786377" cy="2718858"/>
            </a:xfrm>
            <a:prstGeom prst="rect">
              <a:avLst/>
            </a:prstGeom>
          </p:spPr>
          <p:txBody>
            <a:bodyPr lIns="50800" tIns="50800" rIns="50800" bIns="50800" rtlCol="0" anchor="ctr"/>
            <a:lstStyle/>
            <a:p>
              <a:pPr algn="ctr">
                <a:lnSpc>
                  <a:spcPts val="3131"/>
                </a:lnSpc>
              </a:pPr>
              <a:endParaRPr/>
            </a:p>
          </p:txBody>
        </p:sp>
      </p:grpSp>
      <p:sp>
        <p:nvSpPr>
          <p:cNvPr id="6" name="Freeform 6"/>
          <p:cNvSpPr/>
          <p:nvPr/>
        </p:nvSpPr>
        <p:spPr>
          <a:xfrm rot="-1486492">
            <a:off x="14797799" y="7493473"/>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sp>
        <p:nvSpPr>
          <p:cNvPr id="7" name="Freeform 7"/>
          <p:cNvSpPr/>
          <p:nvPr/>
        </p:nvSpPr>
        <p:spPr>
          <a:xfrm rot="1973881">
            <a:off x="12869941" y="-1899995"/>
            <a:ext cx="3391326" cy="3387087"/>
          </a:xfrm>
          <a:custGeom>
            <a:avLst/>
            <a:gdLst/>
            <a:ahLst/>
            <a:cxnLst/>
            <a:rect l="l" t="t" r="r" b="b"/>
            <a:pathLst>
              <a:path w="3391326" h="3387087">
                <a:moveTo>
                  <a:pt x="0" y="0"/>
                </a:moveTo>
                <a:lnTo>
                  <a:pt x="3391326" y="0"/>
                </a:lnTo>
                <a:lnTo>
                  <a:pt x="3391326" y="3387087"/>
                </a:lnTo>
                <a:lnTo>
                  <a:pt x="0" y="3387087"/>
                </a:lnTo>
                <a:lnTo>
                  <a:pt x="0" y="0"/>
                </a:lnTo>
                <a:close/>
              </a:path>
            </a:pathLst>
          </a:custGeom>
          <a:blipFill>
            <a:blip r:embed="rId3"/>
            <a:stretch>
              <a:fillRect/>
            </a:stretch>
          </a:blipFill>
        </p:spPr>
      </p:sp>
      <p:grpSp>
        <p:nvGrpSpPr>
          <p:cNvPr id="8" name="Group 8"/>
          <p:cNvGrpSpPr/>
          <p:nvPr/>
        </p:nvGrpSpPr>
        <p:grpSpPr>
          <a:xfrm>
            <a:off x="4803638" y="2859040"/>
            <a:ext cx="1757360" cy="175736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1" name="Freeform 11"/>
          <p:cNvSpPr/>
          <p:nvPr/>
        </p:nvSpPr>
        <p:spPr>
          <a:xfrm>
            <a:off x="5290603" y="3329683"/>
            <a:ext cx="783430" cy="816073"/>
          </a:xfrm>
          <a:custGeom>
            <a:avLst/>
            <a:gdLst/>
            <a:ahLst/>
            <a:cxnLst/>
            <a:rect l="l" t="t" r="r" b="b"/>
            <a:pathLst>
              <a:path w="783430" h="816073">
                <a:moveTo>
                  <a:pt x="0" y="0"/>
                </a:moveTo>
                <a:lnTo>
                  <a:pt x="783430" y="0"/>
                </a:lnTo>
                <a:lnTo>
                  <a:pt x="783430" y="816073"/>
                </a:lnTo>
                <a:lnTo>
                  <a:pt x="0" y="8160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p:nvPr/>
        </p:nvGrpSpPr>
        <p:grpSpPr>
          <a:xfrm>
            <a:off x="4803638" y="5181410"/>
            <a:ext cx="1757360" cy="175736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4" name="TextBox 14"/>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5" name="Freeform 15"/>
          <p:cNvSpPr/>
          <p:nvPr/>
        </p:nvSpPr>
        <p:spPr>
          <a:xfrm>
            <a:off x="5193633" y="5634304"/>
            <a:ext cx="977370" cy="883187"/>
          </a:xfrm>
          <a:custGeom>
            <a:avLst/>
            <a:gdLst/>
            <a:ahLst/>
            <a:cxnLst/>
            <a:rect l="l" t="t" r="r" b="b"/>
            <a:pathLst>
              <a:path w="977370" h="883187">
                <a:moveTo>
                  <a:pt x="0" y="0"/>
                </a:moveTo>
                <a:lnTo>
                  <a:pt x="977370" y="0"/>
                </a:lnTo>
                <a:lnTo>
                  <a:pt x="977370" y="883187"/>
                </a:lnTo>
                <a:lnTo>
                  <a:pt x="0" y="883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6" name="Group 16"/>
          <p:cNvGrpSpPr/>
          <p:nvPr/>
        </p:nvGrpSpPr>
        <p:grpSpPr>
          <a:xfrm>
            <a:off x="4803638" y="7500940"/>
            <a:ext cx="1757360" cy="175736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a:ln w="190500" cap="sq">
              <a:solidFill>
                <a:srgbClr val="04001E"/>
              </a:solidFill>
              <a:prstDash val="solid"/>
              <a:miter/>
            </a:ln>
          </p:spPr>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9" name="Freeform 19"/>
          <p:cNvSpPr/>
          <p:nvPr/>
        </p:nvSpPr>
        <p:spPr>
          <a:xfrm>
            <a:off x="5317726" y="7851920"/>
            <a:ext cx="729185" cy="1055399"/>
          </a:xfrm>
          <a:custGeom>
            <a:avLst/>
            <a:gdLst/>
            <a:ahLst/>
            <a:cxnLst/>
            <a:rect l="l" t="t" r="r" b="b"/>
            <a:pathLst>
              <a:path w="729185" h="1055399">
                <a:moveTo>
                  <a:pt x="0" y="0"/>
                </a:moveTo>
                <a:lnTo>
                  <a:pt x="729184" y="0"/>
                </a:lnTo>
                <a:lnTo>
                  <a:pt x="729184" y="1055400"/>
                </a:lnTo>
                <a:lnTo>
                  <a:pt x="0" y="1055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6956413" y="2859040"/>
            <a:ext cx="10650479" cy="6327976"/>
          </a:xfrm>
          <a:custGeom>
            <a:avLst/>
            <a:gdLst/>
            <a:ahLst/>
            <a:cxnLst/>
            <a:rect l="l" t="t" r="r" b="b"/>
            <a:pathLst>
              <a:path w="10650479" h="6327976">
                <a:moveTo>
                  <a:pt x="0" y="0"/>
                </a:moveTo>
                <a:lnTo>
                  <a:pt x="10650479" y="0"/>
                </a:lnTo>
                <a:lnTo>
                  <a:pt x="10650479" y="6327976"/>
                </a:lnTo>
                <a:lnTo>
                  <a:pt x="0" y="6327976"/>
                </a:lnTo>
                <a:lnTo>
                  <a:pt x="0" y="0"/>
                </a:lnTo>
                <a:close/>
              </a:path>
            </a:pathLst>
          </a:custGeom>
          <a:blipFill>
            <a:blip r:embed="rId10"/>
            <a:stretch>
              <a:fillRect t="-3122" b="-3122"/>
            </a:stretch>
          </a:blipFill>
        </p:spPr>
      </p:sp>
      <p:sp>
        <p:nvSpPr>
          <p:cNvPr id="21" name="TextBox 21"/>
          <p:cNvSpPr txBox="1"/>
          <p:nvPr/>
        </p:nvSpPr>
        <p:spPr>
          <a:xfrm>
            <a:off x="6719414" y="187106"/>
            <a:ext cx="5339762" cy="2285804"/>
          </a:xfrm>
          <a:prstGeom prst="rect">
            <a:avLst/>
          </a:prstGeom>
        </p:spPr>
        <p:txBody>
          <a:bodyPr lIns="0" tIns="0" rIns="0" bIns="0" rtlCol="0" anchor="t">
            <a:spAutoFit/>
          </a:bodyPr>
          <a:lstStyle/>
          <a:p>
            <a:pPr marL="0" lvl="0" indent="0" algn="l">
              <a:lnSpc>
                <a:spcPts val="9119"/>
              </a:lnSpc>
              <a:spcBef>
                <a:spcPct val="0"/>
              </a:spcBef>
            </a:pPr>
            <a:r>
              <a:rPr lang="en-US" sz="6560">
                <a:solidFill>
                  <a:srgbClr val="B100E8"/>
                </a:solidFill>
                <a:latin typeface="Now Bold"/>
              </a:rPr>
              <a:t>CIRCUIT DIAGRAM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0" y="-253622"/>
            <a:ext cx="18288000" cy="4124271"/>
          </a:xfrm>
          <a:custGeom>
            <a:avLst/>
            <a:gdLst/>
            <a:ahLst/>
            <a:cxnLst/>
            <a:rect l="l" t="t" r="r" b="b"/>
            <a:pathLst>
              <a:path w="18288000" h="4124271">
                <a:moveTo>
                  <a:pt x="0" y="0"/>
                </a:moveTo>
                <a:lnTo>
                  <a:pt x="18288000" y="0"/>
                </a:lnTo>
                <a:lnTo>
                  <a:pt x="18288000" y="4124271"/>
                </a:lnTo>
                <a:lnTo>
                  <a:pt x="0" y="4124271"/>
                </a:lnTo>
                <a:lnTo>
                  <a:pt x="0" y="0"/>
                </a:lnTo>
                <a:close/>
              </a:path>
            </a:pathLst>
          </a:custGeom>
          <a:blipFill>
            <a:blip r:embed="rId3"/>
            <a:stretch>
              <a:fillRect t="-89999" b="-105431"/>
            </a:stretch>
          </a:blipFill>
        </p:spPr>
      </p:sp>
      <p:grpSp>
        <p:nvGrpSpPr>
          <p:cNvPr id="4" name="Group 4"/>
          <p:cNvGrpSpPr/>
          <p:nvPr/>
        </p:nvGrpSpPr>
        <p:grpSpPr>
          <a:xfrm>
            <a:off x="4165301" y="1449043"/>
            <a:ext cx="9957398" cy="2421606"/>
            <a:chOff x="0" y="0"/>
            <a:chExt cx="2622525" cy="637789"/>
          </a:xfrm>
        </p:grpSpPr>
        <p:sp>
          <p:nvSpPr>
            <p:cNvPr id="5" name="Freeform 5"/>
            <p:cNvSpPr/>
            <p:nvPr/>
          </p:nvSpPr>
          <p:spPr>
            <a:xfrm>
              <a:off x="0" y="0"/>
              <a:ext cx="2622525" cy="637789"/>
            </a:xfrm>
            <a:custGeom>
              <a:avLst/>
              <a:gdLst/>
              <a:ahLst/>
              <a:cxnLst/>
              <a:rect l="l" t="t" r="r" b="b"/>
              <a:pathLst>
                <a:path w="2622525" h="637789">
                  <a:moveTo>
                    <a:pt x="10885" y="0"/>
                  </a:moveTo>
                  <a:lnTo>
                    <a:pt x="2611640" y="0"/>
                  </a:lnTo>
                  <a:cubicBezTo>
                    <a:pt x="2614526" y="0"/>
                    <a:pt x="2617295" y="1147"/>
                    <a:pt x="2619336" y="3188"/>
                  </a:cubicBezTo>
                  <a:cubicBezTo>
                    <a:pt x="2621378" y="5230"/>
                    <a:pt x="2622525" y="7998"/>
                    <a:pt x="2622525" y="10885"/>
                  </a:cubicBezTo>
                  <a:lnTo>
                    <a:pt x="2622525" y="626904"/>
                  </a:lnTo>
                  <a:cubicBezTo>
                    <a:pt x="2622525" y="629791"/>
                    <a:pt x="2621378" y="632560"/>
                    <a:pt x="2619336" y="634601"/>
                  </a:cubicBezTo>
                  <a:cubicBezTo>
                    <a:pt x="2617295" y="636642"/>
                    <a:pt x="2614526" y="637789"/>
                    <a:pt x="2611640" y="637789"/>
                  </a:cubicBezTo>
                  <a:lnTo>
                    <a:pt x="10885" y="637789"/>
                  </a:lnTo>
                  <a:cubicBezTo>
                    <a:pt x="7998" y="637789"/>
                    <a:pt x="5230" y="636642"/>
                    <a:pt x="3188" y="634601"/>
                  </a:cubicBezTo>
                  <a:cubicBezTo>
                    <a:pt x="1147" y="632560"/>
                    <a:pt x="0" y="629791"/>
                    <a:pt x="0" y="626904"/>
                  </a:cubicBezTo>
                  <a:lnTo>
                    <a:pt x="0" y="10885"/>
                  </a:lnTo>
                  <a:cubicBezTo>
                    <a:pt x="0" y="7998"/>
                    <a:pt x="1147" y="5230"/>
                    <a:pt x="3188" y="3188"/>
                  </a:cubicBezTo>
                  <a:cubicBezTo>
                    <a:pt x="5230" y="1147"/>
                    <a:pt x="7998" y="0"/>
                    <a:pt x="10885" y="0"/>
                  </a:cubicBezTo>
                  <a:close/>
                </a:path>
              </a:pathLst>
            </a:custGeom>
            <a:gradFill rotWithShape="1">
              <a:gsLst>
                <a:gs pos="0">
                  <a:srgbClr val="048AFF">
                    <a:alpha val="63000"/>
                  </a:srgbClr>
                </a:gs>
                <a:gs pos="100000">
                  <a:srgbClr val="B100E8">
                    <a:alpha val="63000"/>
                  </a:srgbClr>
                </a:gs>
              </a:gsLst>
              <a:path path="circle">
                <a:fillToRect r="100000" b="100000"/>
              </a:path>
              <a:tileRect l="-100000" t="-100000"/>
            </a:gradFill>
            <a:ln cap="sq">
              <a:noFill/>
              <a:prstDash val="solid"/>
              <a:miter/>
            </a:ln>
          </p:spPr>
        </p:sp>
        <p:sp>
          <p:nvSpPr>
            <p:cNvPr id="6" name="TextBox 6"/>
            <p:cNvSpPr txBox="1"/>
            <p:nvPr/>
          </p:nvSpPr>
          <p:spPr>
            <a:xfrm>
              <a:off x="0" y="-9525"/>
              <a:ext cx="2622525" cy="647314"/>
            </a:xfrm>
            <a:prstGeom prst="rect">
              <a:avLst/>
            </a:prstGeom>
          </p:spPr>
          <p:txBody>
            <a:bodyPr lIns="50800" tIns="50800" rIns="50800" bIns="50800" rtlCol="0" anchor="ctr"/>
            <a:lstStyle/>
            <a:p>
              <a:pPr marL="0" lvl="0" indent="0" algn="ctr">
                <a:lnSpc>
                  <a:spcPts val="3131"/>
                </a:lnSpc>
                <a:spcBef>
                  <a:spcPct val="0"/>
                </a:spcBef>
              </a:pPr>
              <a:endParaRPr/>
            </a:p>
          </p:txBody>
        </p:sp>
      </p:grpSp>
      <p:sp>
        <p:nvSpPr>
          <p:cNvPr id="7" name="Freeform 7"/>
          <p:cNvSpPr/>
          <p:nvPr/>
        </p:nvSpPr>
        <p:spPr>
          <a:xfrm>
            <a:off x="351871" y="0"/>
            <a:ext cx="17294481" cy="3999036"/>
          </a:xfrm>
          <a:custGeom>
            <a:avLst/>
            <a:gdLst/>
            <a:ahLst/>
            <a:cxnLst/>
            <a:rect l="l" t="t" r="r" b="b"/>
            <a:pathLst>
              <a:path w="17294481" h="3999036">
                <a:moveTo>
                  <a:pt x="0" y="0"/>
                </a:moveTo>
                <a:lnTo>
                  <a:pt x="17294481" y="0"/>
                </a:lnTo>
                <a:lnTo>
                  <a:pt x="17294481" y="3999036"/>
                </a:lnTo>
                <a:lnTo>
                  <a:pt x="0" y="3999036"/>
                </a:lnTo>
                <a:lnTo>
                  <a:pt x="0" y="0"/>
                </a:lnTo>
                <a:close/>
              </a:path>
            </a:pathLst>
          </a:custGeom>
          <a:blipFill>
            <a:blip r:embed="rId4"/>
            <a:stretch>
              <a:fillRect l="-3231" t="-12055" r="-3231" b="-54293"/>
            </a:stretch>
          </a:blipFill>
        </p:spPr>
      </p:sp>
      <p:sp>
        <p:nvSpPr>
          <p:cNvPr id="8" name="TextBox 8"/>
          <p:cNvSpPr txBox="1"/>
          <p:nvPr/>
        </p:nvSpPr>
        <p:spPr>
          <a:xfrm>
            <a:off x="4165301" y="2555719"/>
            <a:ext cx="8765094" cy="1443317"/>
          </a:xfrm>
          <a:prstGeom prst="rect">
            <a:avLst/>
          </a:prstGeom>
        </p:spPr>
        <p:txBody>
          <a:bodyPr lIns="0" tIns="0" rIns="0" bIns="0" rtlCol="0" anchor="t">
            <a:spAutoFit/>
          </a:bodyPr>
          <a:lstStyle/>
          <a:p>
            <a:pPr marL="0" lvl="0" indent="0" algn="ctr">
              <a:lnSpc>
                <a:spcPts val="11561"/>
              </a:lnSpc>
              <a:spcBef>
                <a:spcPct val="0"/>
              </a:spcBef>
            </a:pPr>
            <a:r>
              <a:rPr lang="en-US" sz="8317">
                <a:solidFill>
                  <a:srgbClr val="04001E"/>
                </a:solidFill>
                <a:latin typeface="Now Bold"/>
              </a:rPr>
              <a:t>RESULT</a:t>
            </a:r>
          </a:p>
        </p:txBody>
      </p:sp>
      <p:sp>
        <p:nvSpPr>
          <p:cNvPr id="9" name="TextBox 9"/>
          <p:cNvSpPr txBox="1"/>
          <p:nvPr/>
        </p:nvSpPr>
        <p:spPr>
          <a:xfrm>
            <a:off x="4762275" y="3932361"/>
            <a:ext cx="7223166" cy="6677841"/>
          </a:xfrm>
          <a:prstGeom prst="rect">
            <a:avLst/>
          </a:prstGeom>
        </p:spPr>
        <p:txBody>
          <a:bodyPr lIns="0" tIns="0" rIns="0" bIns="0" rtlCol="0" anchor="t">
            <a:spAutoFit/>
          </a:bodyPr>
          <a:lstStyle/>
          <a:p>
            <a:pPr marL="611275" lvl="1" indent="-305637" algn="l">
              <a:lnSpc>
                <a:spcPts val="4133"/>
              </a:lnSpc>
              <a:buFont typeface="Arial"/>
              <a:buChar char="•"/>
            </a:pPr>
            <a:r>
              <a:rPr lang="en-US" sz="2831">
                <a:solidFill>
                  <a:srgbClr val="FFFFFF"/>
                </a:solidFill>
                <a:latin typeface="DM Sans Bold"/>
              </a:rPr>
              <a:t> </a:t>
            </a:r>
            <a:r>
              <a:rPr lang="en-US" sz="2831">
                <a:solidFill>
                  <a:srgbClr val="B100E8"/>
                </a:solidFill>
                <a:latin typeface="DM Sans Bold"/>
              </a:rPr>
              <a:t>Real-Time Updates:</a:t>
            </a:r>
            <a:r>
              <a:rPr lang="en-US" sz="2831">
                <a:solidFill>
                  <a:srgbClr val="FFFFFF"/>
                </a:solidFill>
                <a:latin typeface="DM Sans Bold"/>
              </a:rPr>
              <a:t> </a:t>
            </a:r>
            <a:r>
              <a:rPr lang="en-US" sz="2831">
                <a:solidFill>
                  <a:srgbClr val="FFFFFF"/>
                </a:solidFill>
                <a:latin typeface="DM Sans"/>
              </a:rPr>
              <a:t>Successfully provided real-time updates on parking slot availability via an LCD display.</a:t>
            </a:r>
          </a:p>
          <a:p>
            <a:pPr marL="585437" lvl="1" indent="-292718" algn="l">
              <a:lnSpc>
                <a:spcPts val="3958"/>
              </a:lnSpc>
              <a:buFont typeface="Arial"/>
              <a:buChar char="•"/>
            </a:pPr>
            <a:r>
              <a:rPr lang="en-US" sz="2711">
                <a:solidFill>
                  <a:srgbClr val="B100E8"/>
                </a:solidFill>
                <a:latin typeface="DM Sans Bold"/>
              </a:rPr>
              <a:t>Automated Control</a:t>
            </a:r>
            <a:r>
              <a:rPr lang="en-US" sz="2711">
                <a:solidFill>
                  <a:srgbClr val="FFFFFF"/>
                </a:solidFill>
                <a:latin typeface="DM Sans Bold"/>
              </a:rPr>
              <a:t>:</a:t>
            </a:r>
            <a:r>
              <a:rPr lang="en-US" sz="2711">
                <a:solidFill>
                  <a:srgbClr val="FFFFFF"/>
                </a:solidFill>
                <a:latin typeface="DM Sans"/>
              </a:rPr>
              <a:t> Streamlined vehicle flow with automated entry and exit barriers controlled by servomotors.</a:t>
            </a:r>
          </a:p>
          <a:p>
            <a:pPr marL="563847" lvl="1" indent="-281924" algn="l">
              <a:lnSpc>
                <a:spcPts val="3812"/>
              </a:lnSpc>
              <a:buFont typeface="Arial"/>
              <a:buChar char="•"/>
            </a:pPr>
            <a:r>
              <a:rPr lang="en-US" sz="2611">
                <a:solidFill>
                  <a:srgbClr val="B100E8"/>
                </a:solidFill>
                <a:latin typeface="DM Sans Bold"/>
              </a:rPr>
              <a:t>Enhanced Efficiency:</a:t>
            </a:r>
            <a:r>
              <a:rPr lang="en-US" sz="2611">
                <a:solidFill>
                  <a:srgbClr val="B100E8"/>
                </a:solidFill>
                <a:latin typeface="DM Sans"/>
              </a:rPr>
              <a:t> </a:t>
            </a:r>
            <a:r>
              <a:rPr lang="en-US" sz="2611">
                <a:solidFill>
                  <a:srgbClr val="FFFFFF"/>
                </a:solidFill>
                <a:latin typeface="DM Sans"/>
              </a:rPr>
              <a:t>Reduced time spent searching for parking and improved space utilization.</a:t>
            </a:r>
          </a:p>
          <a:p>
            <a:pPr marL="542258" lvl="1" indent="-271129" algn="l">
              <a:lnSpc>
                <a:spcPts val="3666"/>
              </a:lnSpc>
              <a:buFont typeface="Arial"/>
              <a:buChar char="•"/>
            </a:pPr>
            <a:r>
              <a:rPr lang="en-US" sz="2511">
                <a:solidFill>
                  <a:srgbClr val="B100E8"/>
                </a:solidFill>
                <a:latin typeface="DM Sans Bold"/>
              </a:rPr>
              <a:t>Traffic Reduction:</a:t>
            </a:r>
            <a:r>
              <a:rPr lang="en-US" sz="2511">
                <a:solidFill>
                  <a:srgbClr val="FFFFFF"/>
                </a:solidFill>
                <a:latin typeface="DM Sans"/>
              </a:rPr>
              <a:t> Contributed to decreased traffic congestion and enhanced overall parking management.</a:t>
            </a:r>
          </a:p>
          <a:p>
            <a:pPr algn="l">
              <a:lnSpc>
                <a:spcPts val="3374"/>
              </a:lnSpc>
            </a:pPr>
            <a:endParaRPr lang="en-US" sz="2511">
              <a:solidFill>
                <a:srgbClr val="FFFFFF"/>
              </a:solidFill>
              <a:latin typeface="DM Sans"/>
            </a:endParaRPr>
          </a:p>
          <a:p>
            <a:pPr algn="l">
              <a:lnSpc>
                <a:spcPts val="3374"/>
              </a:lnSpc>
            </a:pPr>
            <a:r>
              <a:rPr lang="en-US" sz="2311">
                <a:solidFill>
                  <a:srgbClr val="FFFFFF"/>
                </a:solidFill>
                <a:latin typeface="DM Sans"/>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a:off x="15431023" y="7619197"/>
            <a:ext cx="1469330" cy="1421243"/>
          </a:xfrm>
          <a:custGeom>
            <a:avLst/>
            <a:gdLst/>
            <a:ahLst/>
            <a:cxnLst/>
            <a:rect l="l" t="t" r="r" b="b"/>
            <a:pathLst>
              <a:path w="1469330" h="1421243">
                <a:moveTo>
                  <a:pt x="0" y="0"/>
                </a:moveTo>
                <a:lnTo>
                  <a:pt x="1469331" y="0"/>
                </a:lnTo>
                <a:lnTo>
                  <a:pt x="1469331" y="1421243"/>
                </a:lnTo>
                <a:lnTo>
                  <a:pt x="0" y="14212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981216" y="349432"/>
            <a:ext cx="9929849" cy="1258186"/>
          </a:xfrm>
          <a:prstGeom prst="rect">
            <a:avLst/>
          </a:prstGeom>
        </p:spPr>
        <p:txBody>
          <a:bodyPr lIns="0" tIns="0" rIns="0" bIns="0" rtlCol="0" anchor="t">
            <a:spAutoFit/>
          </a:bodyPr>
          <a:lstStyle/>
          <a:p>
            <a:pPr marL="0" lvl="0" indent="0" algn="ctr">
              <a:lnSpc>
                <a:spcPts val="10264"/>
              </a:lnSpc>
              <a:spcBef>
                <a:spcPct val="0"/>
              </a:spcBef>
            </a:pPr>
            <a:r>
              <a:rPr lang="en-US" sz="7384">
                <a:solidFill>
                  <a:srgbClr val="B100E8"/>
                </a:solidFill>
                <a:latin typeface="Now Bold"/>
              </a:rPr>
              <a:t>Conclusion </a:t>
            </a:r>
          </a:p>
        </p:txBody>
      </p:sp>
      <p:sp>
        <p:nvSpPr>
          <p:cNvPr id="5" name="Freeform 5"/>
          <p:cNvSpPr/>
          <p:nvPr/>
        </p:nvSpPr>
        <p:spPr>
          <a:xfrm>
            <a:off x="-2368424" y="7867652"/>
            <a:ext cx="5257108" cy="5250537"/>
          </a:xfrm>
          <a:custGeom>
            <a:avLst/>
            <a:gdLst/>
            <a:ahLst/>
            <a:cxnLst/>
            <a:rect l="l" t="t" r="r" b="b"/>
            <a:pathLst>
              <a:path w="5257108" h="5250537">
                <a:moveTo>
                  <a:pt x="0" y="0"/>
                </a:moveTo>
                <a:lnTo>
                  <a:pt x="5257108" y="0"/>
                </a:lnTo>
                <a:lnTo>
                  <a:pt x="5257108" y="5250536"/>
                </a:lnTo>
                <a:lnTo>
                  <a:pt x="0" y="5250536"/>
                </a:lnTo>
                <a:lnTo>
                  <a:pt x="0" y="0"/>
                </a:lnTo>
                <a:close/>
              </a:path>
            </a:pathLst>
          </a:custGeom>
          <a:blipFill>
            <a:blip r:embed="rId5"/>
            <a:stretch>
              <a:fillRect/>
            </a:stretch>
          </a:blipFill>
        </p:spPr>
      </p:sp>
      <p:sp>
        <p:nvSpPr>
          <p:cNvPr id="6" name="Freeform 6"/>
          <p:cNvSpPr/>
          <p:nvPr/>
        </p:nvSpPr>
        <p:spPr>
          <a:xfrm>
            <a:off x="15431023" y="-2171348"/>
            <a:ext cx="5257108" cy="5250537"/>
          </a:xfrm>
          <a:custGeom>
            <a:avLst/>
            <a:gdLst/>
            <a:ahLst/>
            <a:cxnLst/>
            <a:rect l="l" t="t" r="r" b="b"/>
            <a:pathLst>
              <a:path w="5257108" h="5250537">
                <a:moveTo>
                  <a:pt x="0" y="0"/>
                </a:moveTo>
                <a:lnTo>
                  <a:pt x="5257108" y="0"/>
                </a:lnTo>
                <a:lnTo>
                  <a:pt x="5257108" y="5250537"/>
                </a:lnTo>
                <a:lnTo>
                  <a:pt x="0" y="5250537"/>
                </a:lnTo>
                <a:lnTo>
                  <a:pt x="0" y="0"/>
                </a:lnTo>
                <a:close/>
              </a:path>
            </a:pathLst>
          </a:custGeom>
          <a:blipFill>
            <a:blip r:embed="rId5"/>
            <a:stretch>
              <a:fillRect/>
            </a:stretch>
          </a:blipFill>
        </p:spPr>
      </p:sp>
      <p:sp>
        <p:nvSpPr>
          <p:cNvPr id="7" name="Freeform 7"/>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72389" y="3069664"/>
            <a:ext cx="18015611" cy="6999329"/>
          </a:xfrm>
          <a:prstGeom prst="rect">
            <a:avLst/>
          </a:prstGeom>
        </p:spPr>
        <p:txBody>
          <a:bodyPr lIns="0" tIns="0" rIns="0" bIns="0" rtlCol="0" anchor="t">
            <a:spAutoFit/>
          </a:bodyPr>
          <a:lstStyle/>
          <a:p>
            <a:pPr algn="ctr">
              <a:lnSpc>
                <a:spcPts val="4063"/>
              </a:lnSpc>
              <a:spcBef>
                <a:spcPct val="0"/>
              </a:spcBef>
            </a:pPr>
            <a:r>
              <a:rPr lang="en-US" sz="3303">
                <a:solidFill>
                  <a:srgbClr val="B100E8"/>
                </a:solidFill>
                <a:latin typeface="DM Sans Bold Italics"/>
              </a:rPr>
              <a:t>Improved Efficiency</a:t>
            </a:r>
            <a:r>
              <a:rPr lang="en-US" sz="3303">
                <a:solidFill>
                  <a:srgbClr val="B100E8"/>
                </a:solidFill>
                <a:latin typeface="DM Sans Italics"/>
              </a:rPr>
              <a:t>: </a:t>
            </a:r>
            <a:r>
              <a:rPr lang="en-US" sz="3303">
                <a:solidFill>
                  <a:srgbClr val="FFFFFF"/>
                </a:solidFill>
                <a:latin typeface="DM Sans Italics"/>
              </a:rPr>
              <a:t>The smart car parking system significantly reduced the time drivers spent searching for available parking slots, leading to better space utilization and reduced traffic congestion.</a:t>
            </a:r>
          </a:p>
          <a:p>
            <a:pPr algn="ctr">
              <a:lnSpc>
                <a:spcPts val="3448"/>
              </a:lnSpc>
              <a:spcBef>
                <a:spcPct val="0"/>
              </a:spcBef>
            </a:pPr>
            <a:endParaRPr lang="en-US" sz="3303">
              <a:solidFill>
                <a:srgbClr val="FFFFFF"/>
              </a:solidFill>
              <a:latin typeface="DM Sans Italics"/>
            </a:endParaRPr>
          </a:p>
          <a:p>
            <a:pPr algn="ctr">
              <a:lnSpc>
                <a:spcPts val="4557"/>
              </a:lnSpc>
              <a:spcBef>
                <a:spcPct val="0"/>
              </a:spcBef>
            </a:pPr>
            <a:r>
              <a:rPr lang="en-US" sz="3704">
                <a:solidFill>
                  <a:srgbClr val="B100E8"/>
                </a:solidFill>
                <a:latin typeface="DM Sans Bold Italics"/>
              </a:rPr>
              <a:t>User Convenience:</a:t>
            </a:r>
            <a:r>
              <a:rPr lang="en-US" sz="3704">
                <a:solidFill>
                  <a:srgbClr val="B100E8"/>
                </a:solidFill>
                <a:latin typeface="DM Sans Italics"/>
              </a:rPr>
              <a:t> </a:t>
            </a:r>
            <a:r>
              <a:rPr lang="en-US" sz="3704">
                <a:solidFill>
                  <a:srgbClr val="FFFFFF"/>
                </a:solidFill>
                <a:latin typeface="DM Sans Italics"/>
              </a:rPr>
              <a:t>Real-time updates and automated barrier controls enhanced the overall user experience, making parking more straightforward and stress-free.</a:t>
            </a:r>
          </a:p>
          <a:p>
            <a:pPr algn="ctr">
              <a:lnSpc>
                <a:spcPts val="3084"/>
              </a:lnSpc>
              <a:spcBef>
                <a:spcPct val="0"/>
              </a:spcBef>
            </a:pPr>
            <a:endParaRPr lang="en-US" sz="3704">
              <a:solidFill>
                <a:srgbClr val="FFFFFF"/>
              </a:solidFill>
              <a:latin typeface="DM Sans Italics"/>
            </a:endParaRPr>
          </a:p>
          <a:p>
            <a:pPr algn="ctr">
              <a:lnSpc>
                <a:spcPts val="4068"/>
              </a:lnSpc>
              <a:spcBef>
                <a:spcPct val="0"/>
              </a:spcBef>
            </a:pPr>
            <a:r>
              <a:rPr lang="en-US" sz="3307">
                <a:solidFill>
                  <a:srgbClr val="B100E8"/>
                </a:solidFill>
                <a:latin typeface="DM Sans Bold Italics"/>
              </a:rPr>
              <a:t>Scalability and Integration</a:t>
            </a:r>
            <a:r>
              <a:rPr lang="en-US" sz="3307">
                <a:solidFill>
                  <a:srgbClr val="B100E8"/>
                </a:solidFill>
                <a:latin typeface="DM Sans Italics"/>
              </a:rPr>
              <a:t>: </a:t>
            </a:r>
            <a:r>
              <a:rPr lang="en-US" sz="3307">
                <a:solidFill>
                  <a:srgbClr val="FFFFFF"/>
                </a:solidFill>
                <a:latin typeface="DM Sans Italics"/>
              </a:rPr>
              <a:t>The system's design allows for future expansions and integration with mobile applications and advanced data analytics, promising further improvements in urban parking management.</a:t>
            </a:r>
          </a:p>
          <a:p>
            <a:pPr algn="ctr">
              <a:lnSpc>
                <a:spcPts val="3084"/>
              </a:lnSpc>
              <a:spcBef>
                <a:spcPct val="0"/>
              </a:spcBef>
            </a:pPr>
            <a:endParaRPr lang="en-US" sz="3307">
              <a:solidFill>
                <a:srgbClr val="FFFFFF"/>
              </a:solidFill>
              <a:latin typeface="DM Sans Italics"/>
            </a:endParaRPr>
          </a:p>
          <a:p>
            <a:pPr algn="ctr">
              <a:lnSpc>
                <a:spcPts val="3084"/>
              </a:lnSpc>
              <a:spcBef>
                <a:spcPct val="0"/>
              </a:spcBef>
            </a:pPr>
            <a:endParaRPr lang="en-US" sz="3307">
              <a:solidFill>
                <a:srgbClr val="FFFFFF"/>
              </a:solidFill>
              <a:latin typeface="DM Sans Italics"/>
            </a:endParaRPr>
          </a:p>
          <a:p>
            <a:pPr algn="ctr">
              <a:lnSpc>
                <a:spcPts val="3084"/>
              </a:lnSpc>
              <a:spcBef>
                <a:spcPct val="0"/>
              </a:spcBef>
            </a:pPr>
            <a:endParaRPr lang="en-US" sz="3307">
              <a:solidFill>
                <a:srgbClr val="FFFFFF"/>
              </a:solidFill>
              <a:latin typeface="DM Sans Italics"/>
            </a:endParaRPr>
          </a:p>
          <a:p>
            <a:pPr algn="ctr">
              <a:lnSpc>
                <a:spcPts val="3084"/>
              </a:lnSpc>
              <a:spcBef>
                <a:spcPct val="0"/>
              </a:spcBef>
            </a:pPr>
            <a:endParaRPr lang="en-US" sz="3307">
              <a:solidFill>
                <a:srgbClr val="FFFFFF"/>
              </a:solidFill>
              <a:latin typeface="DM Sans Italics"/>
            </a:endParaRPr>
          </a:p>
          <a:p>
            <a:pPr algn="ctr">
              <a:lnSpc>
                <a:spcPts val="3084"/>
              </a:lnSpc>
              <a:spcBef>
                <a:spcPct val="0"/>
              </a:spcBef>
            </a:pPr>
            <a:endParaRPr lang="en-US" sz="3307">
              <a:solidFill>
                <a:srgbClr val="FFFFFF"/>
              </a:solidFill>
              <a:latin typeface="DM Sans Itali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Freeform 5"/>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6" name="Freeform 6"/>
          <p:cNvSpPr/>
          <p:nvPr/>
        </p:nvSpPr>
        <p:spPr>
          <a:xfrm>
            <a:off x="4518446" y="1028700"/>
            <a:ext cx="1173233" cy="1164700"/>
          </a:xfrm>
          <a:custGeom>
            <a:avLst/>
            <a:gdLst/>
            <a:ahLst/>
            <a:cxnLst/>
            <a:rect l="l" t="t" r="r" b="b"/>
            <a:pathLst>
              <a:path w="1173233" h="1164700">
                <a:moveTo>
                  <a:pt x="0" y="0"/>
                </a:moveTo>
                <a:lnTo>
                  <a:pt x="1173234" y="0"/>
                </a:lnTo>
                <a:lnTo>
                  <a:pt x="1173234" y="1164700"/>
                </a:lnTo>
                <a:lnTo>
                  <a:pt x="0" y="1164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6493451" y="494631"/>
            <a:ext cx="7882057" cy="1566544"/>
          </a:xfrm>
          <a:prstGeom prst="rect">
            <a:avLst/>
          </a:prstGeom>
        </p:spPr>
        <p:txBody>
          <a:bodyPr lIns="0" tIns="0" rIns="0" bIns="0" rtlCol="0" anchor="t">
            <a:spAutoFit/>
          </a:bodyPr>
          <a:lstStyle/>
          <a:p>
            <a:pPr algn="ctr">
              <a:lnSpc>
                <a:spcPts val="12880"/>
              </a:lnSpc>
            </a:pPr>
            <a:r>
              <a:rPr lang="en-US" sz="9200">
                <a:solidFill>
                  <a:srgbClr val="B100E8"/>
                </a:solidFill>
                <a:latin typeface="Canva Sans Bold"/>
              </a:rPr>
              <a:t>Future Scope </a:t>
            </a:r>
          </a:p>
        </p:txBody>
      </p:sp>
      <p:sp>
        <p:nvSpPr>
          <p:cNvPr id="8" name="TextBox 8"/>
          <p:cNvSpPr txBox="1"/>
          <p:nvPr/>
        </p:nvSpPr>
        <p:spPr>
          <a:xfrm>
            <a:off x="248380" y="3535156"/>
            <a:ext cx="17466283" cy="1539827"/>
          </a:xfrm>
          <a:prstGeom prst="rect">
            <a:avLst/>
          </a:prstGeom>
        </p:spPr>
        <p:txBody>
          <a:bodyPr lIns="0" tIns="0" rIns="0" bIns="0" rtlCol="0" anchor="t">
            <a:spAutoFit/>
          </a:bodyPr>
          <a:lstStyle/>
          <a:p>
            <a:pPr algn="l">
              <a:lnSpc>
                <a:spcPts val="4115"/>
              </a:lnSpc>
              <a:spcBef>
                <a:spcPct val="0"/>
              </a:spcBef>
            </a:pPr>
            <a:r>
              <a:rPr lang="en-US" sz="3345">
                <a:solidFill>
                  <a:srgbClr val="B100E8"/>
                </a:solidFill>
                <a:latin typeface="DM Sans Bold Italics"/>
              </a:rPr>
              <a:t>1.Mobile Application Integration: </a:t>
            </a:r>
            <a:r>
              <a:rPr lang="en-US" sz="3345">
                <a:solidFill>
                  <a:srgbClr val="FFFFFF"/>
                </a:solidFill>
                <a:latin typeface="DM Sans Italics"/>
              </a:rPr>
              <a:t>Develop a mobile app to allow users to check real-time parking availability, make reservations, and receive notifications, enhancing user convenience and engagement.</a:t>
            </a:r>
          </a:p>
        </p:txBody>
      </p:sp>
      <p:sp>
        <p:nvSpPr>
          <p:cNvPr id="9" name="TextBox 9"/>
          <p:cNvSpPr txBox="1"/>
          <p:nvPr/>
        </p:nvSpPr>
        <p:spPr>
          <a:xfrm>
            <a:off x="248380" y="5351209"/>
            <a:ext cx="16230600" cy="1634483"/>
          </a:xfrm>
          <a:prstGeom prst="rect">
            <a:avLst/>
          </a:prstGeom>
        </p:spPr>
        <p:txBody>
          <a:bodyPr lIns="0" tIns="0" rIns="0" bIns="0" rtlCol="0" anchor="t">
            <a:spAutoFit/>
          </a:bodyPr>
          <a:lstStyle/>
          <a:p>
            <a:pPr algn="l">
              <a:lnSpc>
                <a:spcPts val="4307"/>
              </a:lnSpc>
              <a:spcBef>
                <a:spcPct val="0"/>
              </a:spcBef>
            </a:pPr>
            <a:r>
              <a:rPr lang="en-US" sz="3501">
                <a:solidFill>
                  <a:srgbClr val="B100E8"/>
                </a:solidFill>
                <a:latin typeface="DM Sans Bold Italics"/>
              </a:rPr>
              <a:t>2.Advanced Sensor Technology</a:t>
            </a:r>
            <a:r>
              <a:rPr lang="en-US" sz="3501">
                <a:solidFill>
                  <a:srgbClr val="B100E8"/>
                </a:solidFill>
                <a:latin typeface="DM Sans Italics"/>
              </a:rPr>
              <a:t>: </a:t>
            </a:r>
            <a:r>
              <a:rPr lang="en-US" sz="3501">
                <a:solidFill>
                  <a:srgbClr val="FFFFFF"/>
                </a:solidFill>
                <a:latin typeface="DM Sans Italics"/>
              </a:rPr>
              <a:t>Incorporate advanced sensors, such as ultrasonic or camera-based systems, for more precise vehicle detection and enhanced reliability.</a:t>
            </a:r>
          </a:p>
        </p:txBody>
      </p:sp>
      <p:sp>
        <p:nvSpPr>
          <p:cNvPr id="10" name="TextBox 10"/>
          <p:cNvSpPr txBox="1"/>
          <p:nvPr/>
        </p:nvSpPr>
        <p:spPr>
          <a:xfrm>
            <a:off x="248380" y="7276642"/>
            <a:ext cx="18039620" cy="1502108"/>
          </a:xfrm>
          <a:prstGeom prst="rect">
            <a:avLst/>
          </a:prstGeom>
        </p:spPr>
        <p:txBody>
          <a:bodyPr lIns="0" tIns="0" rIns="0" bIns="0" rtlCol="0" anchor="t">
            <a:spAutoFit/>
          </a:bodyPr>
          <a:lstStyle/>
          <a:p>
            <a:pPr algn="l">
              <a:lnSpc>
                <a:spcPts val="3992"/>
              </a:lnSpc>
              <a:spcBef>
                <a:spcPct val="0"/>
              </a:spcBef>
            </a:pPr>
            <a:r>
              <a:rPr lang="en-US" sz="3245">
                <a:solidFill>
                  <a:srgbClr val="B100E8"/>
                </a:solidFill>
                <a:latin typeface="DM Sans Bold Italics"/>
              </a:rPr>
              <a:t>3.Data Analytics and Predictive Management:</a:t>
            </a:r>
            <a:r>
              <a:rPr lang="en-US" sz="3245">
                <a:solidFill>
                  <a:srgbClr val="B100E8"/>
                </a:solidFill>
                <a:latin typeface="DM Sans Italics"/>
              </a:rPr>
              <a:t> </a:t>
            </a:r>
            <a:r>
              <a:rPr lang="en-US" sz="3245">
                <a:solidFill>
                  <a:srgbClr val="FFFFFF"/>
                </a:solidFill>
                <a:latin typeface="DM Sans Italics"/>
              </a:rPr>
              <a:t>Implement data analytics and machine learning algorithms to analyze usage patterns, predict parking demand, and optimize space allocation, further improving efficiency and planning.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TextBox 3"/>
          <p:cNvSpPr txBox="1"/>
          <p:nvPr/>
        </p:nvSpPr>
        <p:spPr>
          <a:xfrm>
            <a:off x="7797524" y="4759784"/>
            <a:ext cx="8033118" cy="1599723"/>
          </a:xfrm>
          <a:prstGeom prst="rect">
            <a:avLst/>
          </a:prstGeom>
        </p:spPr>
        <p:txBody>
          <a:bodyPr lIns="0" tIns="0" rIns="0" bIns="0" rtlCol="0" anchor="t">
            <a:spAutoFit/>
          </a:bodyPr>
          <a:lstStyle/>
          <a:p>
            <a:pPr algn="ctr">
              <a:lnSpc>
                <a:spcPts val="12976"/>
              </a:lnSpc>
            </a:pPr>
            <a:r>
              <a:rPr lang="en-US" sz="9335">
                <a:solidFill>
                  <a:srgbClr val="B100E8"/>
                </a:solidFill>
                <a:latin typeface="Now Bold"/>
              </a:rPr>
              <a:t>THANKYOU </a:t>
            </a:r>
          </a:p>
        </p:txBody>
      </p:sp>
      <p:sp>
        <p:nvSpPr>
          <p:cNvPr id="4" name="Freeform 4"/>
          <p:cNvSpPr/>
          <p:nvPr/>
        </p:nvSpPr>
        <p:spPr>
          <a:xfrm>
            <a:off x="5333024" y="3943971"/>
            <a:ext cx="1171076" cy="1132750"/>
          </a:xfrm>
          <a:custGeom>
            <a:avLst/>
            <a:gdLst/>
            <a:ahLst/>
            <a:cxnLst/>
            <a:rect l="l" t="t" r="r" b="b"/>
            <a:pathLst>
              <a:path w="1171076" h="1132750">
                <a:moveTo>
                  <a:pt x="0" y="0"/>
                </a:moveTo>
                <a:lnTo>
                  <a:pt x="1171076" y="0"/>
                </a:lnTo>
                <a:lnTo>
                  <a:pt x="1171076" y="1132750"/>
                </a:lnTo>
                <a:lnTo>
                  <a:pt x="0" y="1132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784109" y="3751944"/>
            <a:ext cx="1355270" cy="1324776"/>
          </a:xfrm>
          <a:custGeom>
            <a:avLst/>
            <a:gdLst/>
            <a:ahLst/>
            <a:cxnLst/>
            <a:rect l="l" t="t" r="r" b="b"/>
            <a:pathLst>
              <a:path w="1355270" h="1324776">
                <a:moveTo>
                  <a:pt x="0" y="0"/>
                </a:moveTo>
                <a:lnTo>
                  <a:pt x="1355269" y="0"/>
                </a:lnTo>
                <a:lnTo>
                  <a:pt x="1355269" y="1324777"/>
                </a:lnTo>
                <a:lnTo>
                  <a:pt x="0" y="1324777"/>
                </a:lnTo>
                <a:lnTo>
                  <a:pt x="0" y="0"/>
                </a:lnTo>
                <a:close/>
              </a:path>
            </a:pathLst>
          </a:custGeom>
          <a:blipFill>
            <a:blip r:embed="rId5"/>
            <a:stretch>
              <a:fillRect/>
            </a:stretch>
          </a:blipFill>
        </p:spPr>
      </p:sp>
      <p:sp>
        <p:nvSpPr>
          <p:cNvPr id="6" name="Freeform 6"/>
          <p:cNvSpPr/>
          <p:nvPr/>
        </p:nvSpPr>
        <p:spPr>
          <a:xfrm>
            <a:off x="4886931" y="5582280"/>
            <a:ext cx="1326434" cy="1324776"/>
          </a:xfrm>
          <a:custGeom>
            <a:avLst/>
            <a:gdLst/>
            <a:ahLst/>
            <a:cxnLst/>
            <a:rect l="l" t="t" r="r" b="b"/>
            <a:pathLst>
              <a:path w="1326434" h="1324776">
                <a:moveTo>
                  <a:pt x="0" y="0"/>
                </a:moveTo>
                <a:lnTo>
                  <a:pt x="1326435" y="0"/>
                </a:lnTo>
                <a:lnTo>
                  <a:pt x="1326435" y="1324776"/>
                </a:lnTo>
                <a:lnTo>
                  <a:pt x="0" y="1324776"/>
                </a:lnTo>
                <a:lnTo>
                  <a:pt x="0" y="0"/>
                </a:lnTo>
                <a:close/>
              </a:path>
            </a:pathLst>
          </a:custGeom>
          <a:blipFill>
            <a:blip r:embed="rId6"/>
            <a:stretch>
              <a:fillRect/>
            </a:stretch>
          </a:blipFill>
        </p:spPr>
      </p:sp>
      <p:sp>
        <p:nvSpPr>
          <p:cNvPr id="7" name="Freeform 7"/>
          <p:cNvSpPr/>
          <p:nvPr/>
        </p:nvSpPr>
        <p:spPr>
          <a:xfrm>
            <a:off x="3335905" y="5669230"/>
            <a:ext cx="1324776" cy="1324776"/>
          </a:xfrm>
          <a:custGeom>
            <a:avLst/>
            <a:gdLst/>
            <a:ahLst/>
            <a:cxnLst/>
            <a:rect l="l" t="t" r="r" b="b"/>
            <a:pathLst>
              <a:path w="1324776" h="1324776">
                <a:moveTo>
                  <a:pt x="0" y="0"/>
                </a:moveTo>
                <a:lnTo>
                  <a:pt x="1324777" y="0"/>
                </a:lnTo>
                <a:lnTo>
                  <a:pt x="1324777" y="1324776"/>
                </a:lnTo>
                <a:lnTo>
                  <a:pt x="0" y="1324776"/>
                </a:lnTo>
                <a:lnTo>
                  <a:pt x="0" y="0"/>
                </a:lnTo>
                <a:close/>
              </a:path>
            </a:pathLst>
          </a:custGeom>
          <a:blipFill>
            <a:blip r:embed="rId7"/>
            <a:stretch>
              <a:fillRect/>
            </a:stretch>
          </a:blipFill>
        </p:spPr>
      </p:sp>
      <p:sp>
        <p:nvSpPr>
          <p:cNvPr id="8" name="Freeform 8"/>
          <p:cNvSpPr/>
          <p:nvPr/>
        </p:nvSpPr>
        <p:spPr>
          <a:xfrm>
            <a:off x="1784109" y="5669230"/>
            <a:ext cx="1326434" cy="1324776"/>
          </a:xfrm>
          <a:custGeom>
            <a:avLst/>
            <a:gdLst/>
            <a:ahLst/>
            <a:cxnLst/>
            <a:rect l="l" t="t" r="r" b="b"/>
            <a:pathLst>
              <a:path w="1326434" h="1324776">
                <a:moveTo>
                  <a:pt x="0" y="0"/>
                </a:moveTo>
                <a:lnTo>
                  <a:pt x="1326434" y="0"/>
                </a:lnTo>
                <a:lnTo>
                  <a:pt x="1326434" y="1324776"/>
                </a:lnTo>
                <a:lnTo>
                  <a:pt x="0" y="1324776"/>
                </a:lnTo>
                <a:lnTo>
                  <a:pt x="0" y="0"/>
                </a:lnTo>
                <a:close/>
              </a:path>
            </a:pathLst>
          </a:custGeom>
          <a:blipFill>
            <a:blip r:embed="rId8"/>
            <a:stretch>
              <a:fillRect/>
            </a:stretch>
          </a:blipFill>
        </p:spPr>
      </p:sp>
      <p:sp>
        <p:nvSpPr>
          <p:cNvPr id="9" name="Freeform 9"/>
          <p:cNvSpPr/>
          <p:nvPr/>
        </p:nvSpPr>
        <p:spPr>
          <a:xfrm>
            <a:off x="3531854" y="3751944"/>
            <a:ext cx="1326434" cy="1324776"/>
          </a:xfrm>
          <a:custGeom>
            <a:avLst/>
            <a:gdLst/>
            <a:ahLst/>
            <a:cxnLst/>
            <a:rect l="l" t="t" r="r" b="b"/>
            <a:pathLst>
              <a:path w="1326434" h="1324776">
                <a:moveTo>
                  <a:pt x="0" y="0"/>
                </a:moveTo>
                <a:lnTo>
                  <a:pt x="1326434" y="0"/>
                </a:lnTo>
                <a:lnTo>
                  <a:pt x="1326434" y="1324777"/>
                </a:lnTo>
                <a:lnTo>
                  <a:pt x="0" y="1324777"/>
                </a:lnTo>
                <a:lnTo>
                  <a:pt x="0" y="0"/>
                </a:lnTo>
                <a:close/>
              </a:path>
            </a:pathLst>
          </a:custGeom>
          <a:blipFill>
            <a:blip r:embed="rId9"/>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490</Words>
  <Application>Microsoft Office PowerPoint</Application>
  <PresentationFormat>Custom</PresentationFormat>
  <Paragraphs>48</Paragraphs>
  <Slides>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DM Sans Bold Italics</vt:lpstr>
      <vt:lpstr>DM Sans Italics</vt:lpstr>
      <vt:lpstr>DM Sans Semi-Bold</vt:lpstr>
      <vt:lpstr>Now Bold</vt:lpstr>
      <vt:lpstr>DM Sans</vt:lpstr>
      <vt:lpstr>DM Sans Bold</vt:lpstr>
      <vt:lpstr>Arial</vt:lpstr>
      <vt:lpstr>Calibri</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Professional Technology Business Project Presentation</dc:title>
  <cp:lastModifiedBy>RACHEL SHERIN JEYAKUMAR</cp:lastModifiedBy>
  <cp:revision>2</cp:revision>
  <dcterms:created xsi:type="dcterms:W3CDTF">2006-08-16T00:00:00Z</dcterms:created>
  <dcterms:modified xsi:type="dcterms:W3CDTF">2024-05-20T12:34:50Z</dcterms:modified>
  <dc:identifier>DAGFrDeeCYQ</dc:identifier>
</cp:coreProperties>
</file>